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8" r:id="rId3"/>
    <p:sldId id="259" r:id="rId4"/>
    <p:sldId id="260" r:id="rId5"/>
    <p:sldId id="263" r:id="rId6"/>
    <p:sldId id="261" r:id="rId7"/>
    <p:sldId id="262" r:id="rId8"/>
    <p:sldId id="264" r:id="rId9"/>
    <p:sldId id="265"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1" autoAdjust="0"/>
    <p:restoredTop sz="94660"/>
  </p:normalViewPr>
  <p:slideViewPr>
    <p:cSldViewPr snapToGrid="0">
      <p:cViewPr varScale="1">
        <p:scale>
          <a:sx n="111" d="100"/>
          <a:sy n="111" d="100"/>
        </p:scale>
        <p:origin x="58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1EE12-F28E-4B03-A404-A8FCAE0F6316}"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91110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9806E-8E94-473C-AEE7-BE6F15F85533}"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38865350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9806E-8E94-473C-AEE7-BE6F15F85533}"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A918BC-4D43-4B42-B3C0-E7EBE25E6AF0}"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880340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989806E-8E94-473C-AEE7-BE6F15F85533}"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8010898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989806E-8E94-473C-AEE7-BE6F15F85533}"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A918BC-4D43-4B42-B3C0-E7EBE25E6AF0}"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944435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989806E-8E94-473C-AEE7-BE6F15F85533}"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1777984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8B8189-0D9C-48A6-9FA3-862227B094CE}" type="datetime1">
              <a:rPr lang="en-US" smtClean="0"/>
              <a:t>5/28/2023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233831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DDCAE-6443-42C3-9C19-F95985500186}"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098822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62799E-EB8E-4038-8063-81BB57C732D4}" type="datetime1">
              <a:rPr lang="en-US" smtClean="0"/>
              <a:t>5/28/2023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73814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7A73C3-B243-44D3-809D-EF8FDFBD85D4}"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05860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B6D3E3-28E2-4380-A113-67698215C5F8}"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9059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EFCB61-04AD-47C9-BF79-2BD8B9CEC07A}" type="datetime1">
              <a:rPr lang="en-US" smtClean="0"/>
              <a:t>5/28/2023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437496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535E0C-D585-492F-8146-7493F4086301}" type="datetime1">
              <a:rPr lang="en-US" smtClean="0"/>
              <a:t>5/28/2023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16098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48390-48B5-49AB-B019-A7C8FB8C31F6}" type="datetime1">
              <a:rPr lang="en-US" smtClean="0"/>
              <a:t>5/28/2023</a:t>
            </a:fld>
            <a:endParaRPr lang="en-US"/>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40481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E767E-8A14-4E70-91B9-2101CBC4D7BD}"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77396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AF0C4B-5A4A-45CA-ABEC-10F107160D33}"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298674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989806E-8E94-473C-AEE7-BE6F15F85533}" type="datetime1">
              <a:rPr lang="en-US" smtClean="0"/>
              <a:t>5/28/2023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43073968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27" name="Picture 3" descr="Variety of fresh salads">
            <a:extLst>
              <a:ext uri="{FF2B5EF4-FFF2-40B4-BE49-F238E27FC236}">
                <a16:creationId xmlns:a16="http://schemas.microsoft.com/office/drawing/2014/main" id="{49748778-0380-938D-FF70-5462D4F13667}"/>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artisticPaintBrush/>
                    </a14:imgEffect>
                  </a14:imgLayer>
                </a14:imgProps>
              </a:ext>
            </a:extLst>
          </a:blip>
          <a:srcRect l="4124" t="23391" r="4967"/>
          <a:stretch/>
        </p:blipFill>
        <p:spPr>
          <a:xfrm>
            <a:off x="20" y="10"/>
            <a:ext cx="12191980" cy="6857990"/>
          </a:xfrm>
          <a:prstGeom prst="rect">
            <a:avLst/>
          </a:prstGeom>
          <a:ln>
            <a:solidFill>
              <a:schemeClr val="tx1">
                <a:lumMod val="50000"/>
                <a:lumOff val="50000"/>
              </a:schemeClr>
            </a:solidFill>
          </a:ln>
          <a:effectLst>
            <a:outerShdw blurRad="50800" dist="50800" dir="5400000" algn="ctr" rotWithShape="0">
              <a:srgbClr val="000000">
                <a:alpha val="1000"/>
              </a:srgbClr>
            </a:outerShdw>
          </a:effectLst>
        </p:spPr>
      </p:pic>
      <p:sp>
        <p:nvSpPr>
          <p:cNvPr id="36" name="Freeform 5">
            <a:extLst>
              <a:ext uri="{FF2B5EF4-FFF2-40B4-BE49-F238E27FC236}">
                <a16:creationId xmlns:a16="http://schemas.microsoft.com/office/drawing/2014/main" id="{2F2D0089-EE06-49C0-9C5F-56B94DF2D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3632297"/>
            <a:ext cx="10602096" cy="2170389"/>
          </a:xfrm>
          <a:custGeom>
            <a:avLst/>
            <a:gdLst>
              <a:gd name="T0" fmla="*/ 2253 w 2259"/>
              <a:gd name="T1" fmla="*/ 195 h 413"/>
              <a:gd name="T2" fmla="*/ 2064 w 2259"/>
              <a:gd name="T3" fmla="*/ 7 h 413"/>
              <a:gd name="T4" fmla="*/ 2062 w 2259"/>
              <a:gd name="T5" fmla="*/ 5 h 413"/>
              <a:gd name="T6" fmla="*/ 2048 w 2259"/>
              <a:gd name="T7" fmla="*/ 0 h 413"/>
              <a:gd name="T8" fmla="*/ 891 w 2259"/>
              <a:gd name="T9" fmla="*/ 0 h 413"/>
              <a:gd name="T10" fmla="*/ 851 w 2259"/>
              <a:gd name="T11" fmla="*/ 0 h 413"/>
              <a:gd name="T12" fmla="*/ 541 w 2259"/>
              <a:gd name="T13" fmla="*/ 0 h 413"/>
              <a:gd name="T14" fmla="*/ 54 w 2259"/>
              <a:gd name="T15" fmla="*/ 0 h 413"/>
              <a:gd name="T16" fmla="*/ 0 w 2259"/>
              <a:gd name="T17" fmla="*/ 0 h 413"/>
              <a:gd name="T18" fmla="*/ 0 w 2259"/>
              <a:gd name="T19" fmla="*/ 413 h 413"/>
              <a:gd name="T20" fmla="*/ 54 w 2259"/>
              <a:gd name="T21" fmla="*/ 413 h 413"/>
              <a:gd name="T22" fmla="*/ 541 w 2259"/>
              <a:gd name="T23" fmla="*/ 413 h 413"/>
              <a:gd name="T24" fmla="*/ 851 w 2259"/>
              <a:gd name="T25" fmla="*/ 413 h 413"/>
              <a:gd name="T26" fmla="*/ 891 w 2259"/>
              <a:gd name="T27" fmla="*/ 413 h 413"/>
              <a:gd name="T28" fmla="*/ 2048 w 2259"/>
              <a:gd name="T29" fmla="*/ 413 h 413"/>
              <a:gd name="T30" fmla="*/ 2062 w 2259"/>
              <a:gd name="T31" fmla="*/ 408 h 413"/>
              <a:gd name="T32" fmla="*/ 2064 w 2259"/>
              <a:gd name="T33" fmla="*/ 406 h 413"/>
              <a:gd name="T34" fmla="*/ 2253 w 2259"/>
              <a:gd name="T35" fmla="*/ 217 h 413"/>
              <a:gd name="T36" fmla="*/ 2253 w 2259"/>
              <a:gd name="T37" fmla="*/ 1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9" h="413">
                <a:moveTo>
                  <a:pt x="2253" y="195"/>
                </a:moveTo>
                <a:cubicBezTo>
                  <a:pt x="2064" y="7"/>
                  <a:pt x="2064" y="7"/>
                  <a:pt x="2064" y="7"/>
                </a:cubicBezTo>
                <a:cubicBezTo>
                  <a:pt x="2064" y="6"/>
                  <a:pt x="2063" y="5"/>
                  <a:pt x="2062" y="5"/>
                </a:cubicBezTo>
                <a:cubicBezTo>
                  <a:pt x="2058" y="2"/>
                  <a:pt x="2053" y="0"/>
                  <a:pt x="2048" y="0"/>
                </a:cubicBezTo>
                <a:cubicBezTo>
                  <a:pt x="891" y="0"/>
                  <a:pt x="891" y="0"/>
                  <a:pt x="891" y="0"/>
                </a:cubicBezTo>
                <a:cubicBezTo>
                  <a:pt x="851" y="0"/>
                  <a:pt x="851" y="0"/>
                  <a:pt x="851" y="0"/>
                </a:cubicBezTo>
                <a:cubicBezTo>
                  <a:pt x="541" y="0"/>
                  <a:pt x="541" y="0"/>
                  <a:pt x="541" y="0"/>
                </a:cubicBezTo>
                <a:cubicBezTo>
                  <a:pt x="54" y="0"/>
                  <a:pt x="54" y="0"/>
                  <a:pt x="54" y="0"/>
                </a:cubicBezTo>
                <a:cubicBezTo>
                  <a:pt x="0" y="0"/>
                  <a:pt x="0" y="0"/>
                  <a:pt x="0" y="0"/>
                </a:cubicBezTo>
                <a:cubicBezTo>
                  <a:pt x="0" y="413"/>
                  <a:pt x="0" y="413"/>
                  <a:pt x="0" y="413"/>
                </a:cubicBezTo>
                <a:cubicBezTo>
                  <a:pt x="54" y="413"/>
                  <a:pt x="54" y="413"/>
                  <a:pt x="54" y="413"/>
                </a:cubicBezTo>
                <a:cubicBezTo>
                  <a:pt x="541" y="413"/>
                  <a:pt x="541" y="413"/>
                  <a:pt x="541" y="413"/>
                </a:cubicBezTo>
                <a:cubicBezTo>
                  <a:pt x="851" y="413"/>
                  <a:pt x="851" y="413"/>
                  <a:pt x="851" y="413"/>
                </a:cubicBezTo>
                <a:cubicBezTo>
                  <a:pt x="891" y="413"/>
                  <a:pt x="891" y="413"/>
                  <a:pt x="891" y="413"/>
                </a:cubicBezTo>
                <a:cubicBezTo>
                  <a:pt x="2048" y="413"/>
                  <a:pt x="2048" y="413"/>
                  <a:pt x="2048" y="413"/>
                </a:cubicBezTo>
                <a:cubicBezTo>
                  <a:pt x="2053" y="413"/>
                  <a:pt x="2058" y="411"/>
                  <a:pt x="2062" y="408"/>
                </a:cubicBezTo>
                <a:cubicBezTo>
                  <a:pt x="2063" y="407"/>
                  <a:pt x="2064" y="406"/>
                  <a:pt x="2064" y="406"/>
                </a:cubicBezTo>
                <a:cubicBezTo>
                  <a:pt x="2253" y="217"/>
                  <a:pt x="2253" y="217"/>
                  <a:pt x="2253" y="217"/>
                </a:cubicBezTo>
                <a:cubicBezTo>
                  <a:pt x="2259" y="211"/>
                  <a:pt x="2259" y="201"/>
                  <a:pt x="2253" y="195"/>
                </a:cubicBezTo>
                <a:close/>
              </a:path>
            </a:pathLst>
          </a:custGeom>
          <a:solidFill>
            <a:srgbClr val="000000">
              <a:alpha val="92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0AD7D83-4D5D-8B3E-B834-F6B344235322}"/>
              </a:ext>
            </a:extLst>
          </p:cNvPr>
          <p:cNvSpPr>
            <a:spLocks noGrp="1"/>
          </p:cNvSpPr>
          <p:nvPr>
            <p:ph type="ctrTitle"/>
          </p:nvPr>
        </p:nvSpPr>
        <p:spPr>
          <a:xfrm>
            <a:off x="1083733" y="3962400"/>
            <a:ext cx="8458200" cy="958911"/>
          </a:xfrm>
        </p:spPr>
        <p:txBody>
          <a:bodyPr>
            <a:normAutofit/>
          </a:bodyPr>
          <a:lstStyle/>
          <a:p>
            <a:pPr algn="ctr"/>
            <a:r>
              <a:rPr lang="en-US" sz="4400" b="1" dirty="0">
                <a:solidFill>
                  <a:srgbClr val="FFFFFF"/>
                </a:solidFill>
              </a:rPr>
              <a:t>Calorie-Based Meal Advisor</a:t>
            </a:r>
          </a:p>
        </p:txBody>
      </p:sp>
      <p:sp>
        <p:nvSpPr>
          <p:cNvPr id="3" name="Subtitle 2">
            <a:extLst>
              <a:ext uri="{FF2B5EF4-FFF2-40B4-BE49-F238E27FC236}">
                <a16:creationId xmlns:a16="http://schemas.microsoft.com/office/drawing/2014/main" id="{426CDB1F-C7F7-C95A-BE31-F9975BC33734}"/>
              </a:ext>
            </a:extLst>
          </p:cNvPr>
          <p:cNvSpPr>
            <a:spLocks noGrp="1"/>
          </p:cNvSpPr>
          <p:nvPr>
            <p:ph type="subTitle" idx="1"/>
          </p:nvPr>
        </p:nvSpPr>
        <p:spPr>
          <a:xfrm>
            <a:off x="1083733" y="4944531"/>
            <a:ext cx="8458200" cy="524935"/>
          </a:xfrm>
        </p:spPr>
        <p:txBody>
          <a:bodyPr>
            <a:normAutofit/>
          </a:bodyPr>
          <a:lstStyle/>
          <a:p>
            <a:pPr algn="ctr"/>
            <a:r>
              <a:rPr lang="en-US" b="0" i="0" dirty="0">
                <a:solidFill>
                  <a:schemeClr val="bg1">
                    <a:lumMod val="65000"/>
                  </a:schemeClr>
                </a:solidFill>
                <a:effectLst/>
                <a:latin typeface="Open Sans" panose="020B0606030504020204" pitchFamily="34" charset="0"/>
              </a:rPr>
              <a:t>SE 403 Software Project Management – Team 1 Term Project</a:t>
            </a:r>
            <a:endParaRPr lang="en-US" dirty="0">
              <a:solidFill>
                <a:schemeClr val="bg1">
                  <a:lumMod val="65000"/>
                </a:schemeClr>
              </a:solidFill>
            </a:endParaRPr>
          </a:p>
        </p:txBody>
      </p:sp>
    </p:spTree>
    <p:extLst>
      <p:ext uri="{BB962C8B-B14F-4D97-AF65-F5344CB8AC3E}">
        <p14:creationId xmlns:p14="http://schemas.microsoft.com/office/powerpoint/2010/main" val="342842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6119-3B9E-BE0C-8DC7-A6D44EA59C30}"/>
              </a:ext>
            </a:extLst>
          </p:cNvPr>
          <p:cNvSpPr>
            <a:spLocks noGrp="1"/>
          </p:cNvSpPr>
          <p:nvPr>
            <p:ph type="title"/>
          </p:nvPr>
        </p:nvSpPr>
        <p:spPr>
          <a:xfrm>
            <a:off x="2592925" y="624110"/>
            <a:ext cx="8911687" cy="733635"/>
          </a:xfrm>
        </p:spPr>
        <p:txBody>
          <a:bodyPr>
            <a:noAutofit/>
          </a:bodyPr>
          <a:lstStyle/>
          <a:p>
            <a:r>
              <a:rPr lang="en-US" sz="2400" b="1" dirty="0"/>
              <a:t>Project’s Functional and Non-Functional Requirements</a:t>
            </a:r>
          </a:p>
        </p:txBody>
      </p:sp>
      <p:sp>
        <p:nvSpPr>
          <p:cNvPr id="3" name="Content Placeholder 2">
            <a:extLst>
              <a:ext uri="{FF2B5EF4-FFF2-40B4-BE49-F238E27FC236}">
                <a16:creationId xmlns:a16="http://schemas.microsoft.com/office/drawing/2014/main" id="{5A64A806-E3BC-04BD-DD39-84E3F33C2E28}"/>
              </a:ext>
            </a:extLst>
          </p:cNvPr>
          <p:cNvSpPr>
            <a:spLocks noGrp="1"/>
          </p:cNvSpPr>
          <p:nvPr>
            <p:ph idx="1"/>
          </p:nvPr>
        </p:nvSpPr>
        <p:spPr>
          <a:xfrm>
            <a:off x="2592925" y="1224951"/>
            <a:ext cx="7989412" cy="5217037"/>
          </a:xfrm>
        </p:spPr>
        <p:txBody>
          <a:bodyPr>
            <a:normAutofit fontScale="47500" lnSpcReduction="20000"/>
          </a:bodyPr>
          <a:lstStyle/>
          <a:p>
            <a:pPr marL="0" indent="0">
              <a:lnSpc>
                <a:spcPct val="107000"/>
              </a:lnSpc>
              <a:spcAft>
                <a:spcPts val="800"/>
              </a:spcAft>
              <a:buNone/>
            </a:pPr>
            <a:r>
              <a:rPr lang="en-GB" sz="1800" b="1" kern="100" dirty="0">
                <a:effectLst/>
                <a:latin typeface="+mj-lt"/>
                <a:ea typeface="Calibri" panose="020F0502020204030204" pitchFamily="34" charset="0"/>
                <a:cs typeface="Arial" panose="020B0604020202020204" pitchFamily="34" charset="0"/>
              </a:rPr>
              <a:t>FUNCTIONAL REQUIREMENTS: </a:t>
            </a:r>
            <a:endParaRPr lang="en-US" sz="1800" b="1"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u="sng" kern="100" dirty="0">
                <a:effectLst/>
                <a:latin typeface="+mj-lt"/>
                <a:ea typeface="Calibri" panose="020F0502020204030204" pitchFamily="34" charset="0"/>
                <a:cs typeface="Arial" panose="020B0604020202020204" pitchFamily="34" charset="0"/>
              </a:rPr>
              <a:t>Meal Recommendation: </a:t>
            </a:r>
            <a:r>
              <a:rPr lang="en-GB" sz="1800" kern="100" dirty="0">
                <a:effectLst/>
                <a:latin typeface="+mj-lt"/>
                <a:ea typeface="Calibri" panose="020F0502020204030204" pitchFamily="34" charset="0"/>
                <a:cs typeface="Arial" panose="020B0604020202020204" pitchFamily="34" charset="0"/>
              </a:rPr>
              <a:t>The app should recommend meals to the user based on their preferences and dietary restrictions. Meal recommendations should be created by the artificial intelligence engine and personalized according to the user's needs. </a:t>
            </a:r>
            <a:endParaRPr lang="en-US" sz="1800"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u="sng" kern="100" dirty="0">
                <a:effectLst/>
                <a:latin typeface="+mj-lt"/>
                <a:ea typeface="Calibri" panose="020F0502020204030204" pitchFamily="34" charset="0"/>
                <a:cs typeface="Arial" panose="020B0604020202020204" pitchFamily="34" charset="0"/>
              </a:rPr>
              <a:t>Creating Meal Plan: </a:t>
            </a:r>
            <a:r>
              <a:rPr lang="en-GB" sz="1800" kern="100" dirty="0">
                <a:effectLst/>
                <a:latin typeface="+mj-lt"/>
                <a:ea typeface="Calibri" panose="020F0502020204030204" pitchFamily="34" charset="0"/>
                <a:cs typeface="Arial" panose="020B0604020202020204" pitchFamily="34" charset="0"/>
              </a:rPr>
              <a:t>The app should allow the user to create a meal plan based on suggested meals. The user should be able to set the duration of the meal plan and add or remove meals. </a:t>
            </a:r>
            <a:endParaRPr lang="en-US" sz="1800"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u="sng" kern="100" dirty="0">
                <a:effectLst/>
                <a:latin typeface="+mj-lt"/>
                <a:ea typeface="Calibri" panose="020F0502020204030204" pitchFamily="34" charset="0"/>
                <a:cs typeface="Arial" panose="020B0604020202020204" pitchFamily="34" charset="0"/>
              </a:rPr>
              <a:t>Nutrition Information: </a:t>
            </a:r>
            <a:r>
              <a:rPr lang="en-GB" sz="1800" kern="100" dirty="0">
                <a:effectLst/>
                <a:latin typeface="+mj-lt"/>
                <a:ea typeface="Calibri" panose="020F0502020204030204" pitchFamily="34" charset="0"/>
                <a:cs typeface="Arial" panose="020B0604020202020204" pitchFamily="34" charset="0"/>
              </a:rPr>
              <a:t>The app should provide nutritional information such as calorie count, macronutrient breakdown and ingredient list for each meal recommendation.</a:t>
            </a:r>
            <a:endParaRPr lang="en-US" sz="1800"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kern="100" dirty="0">
                <a:effectLst/>
                <a:latin typeface="+mj-lt"/>
                <a:ea typeface="Calibri" panose="020F0502020204030204" pitchFamily="34" charset="0"/>
                <a:cs typeface="Arial" panose="020B0604020202020204" pitchFamily="34" charset="0"/>
              </a:rPr>
              <a:t>Additional requirements may include a meal history feature, meal customization options, and more. </a:t>
            </a:r>
            <a:endParaRPr lang="en-US" sz="1800" kern="100" dirty="0">
              <a:effectLst/>
              <a:latin typeface="+mj-lt"/>
              <a:ea typeface="Calibri" panose="020F0502020204030204" pitchFamily="34" charset="0"/>
              <a:cs typeface="Arial" panose="020B0604020202020204" pitchFamily="34" charset="0"/>
            </a:endParaRPr>
          </a:p>
          <a:p>
            <a:pPr marL="0" indent="0">
              <a:lnSpc>
                <a:spcPct val="107000"/>
              </a:lnSpc>
              <a:spcAft>
                <a:spcPts val="800"/>
              </a:spcAft>
              <a:buNone/>
            </a:pPr>
            <a:r>
              <a:rPr lang="en-GB" sz="1800" b="1" kern="100" dirty="0">
                <a:effectLst/>
                <a:latin typeface="+mj-lt"/>
                <a:ea typeface="Calibri" panose="020F0502020204030204" pitchFamily="34" charset="0"/>
                <a:cs typeface="Arial" panose="020B0604020202020204" pitchFamily="34" charset="0"/>
              </a:rPr>
              <a:t>NON-FUNCTIONAL REQUIREMENTS: </a:t>
            </a:r>
            <a:endParaRPr lang="en-US" sz="1800" b="1"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u="sng" kern="100" dirty="0">
                <a:effectLst/>
                <a:latin typeface="+mj-lt"/>
                <a:ea typeface="Calibri" panose="020F0502020204030204" pitchFamily="34" charset="0"/>
                <a:cs typeface="Arial" panose="020B0604020202020204" pitchFamily="34" charset="0"/>
              </a:rPr>
              <a:t>Performance: </a:t>
            </a:r>
            <a:r>
              <a:rPr lang="en-GB" sz="1800" kern="100" dirty="0">
                <a:effectLst/>
                <a:latin typeface="+mj-lt"/>
                <a:ea typeface="Calibri" panose="020F0502020204030204" pitchFamily="34" charset="0"/>
                <a:cs typeface="Arial" panose="020B0604020202020204" pitchFamily="34" charset="0"/>
              </a:rPr>
              <a:t>The app should be able to quickly generate meal plans based on user preferences and dietary restrictions. It should be able to handle a large number of users at the same time without slowing down or crashing.</a:t>
            </a:r>
            <a:endParaRPr lang="en-US" sz="1800"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u="sng" kern="100" dirty="0">
                <a:effectLst/>
                <a:latin typeface="+mj-lt"/>
                <a:ea typeface="Calibri" panose="020F0502020204030204" pitchFamily="34" charset="0"/>
                <a:cs typeface="Arial" panose="020B0604020202020204" pitchFamily="34" charset="0"/>
              </a:rPr>
              <a:t>Reliability: </a:t>
            </a:r>
            <a:r>
              <a:rPr lang="en-GB" sz="1800" kern="100" dirty="0">
                <a:effectLst/>
                <a:latin typeface="+mj-lt"/>
                <a:ea typeface="Calibri" panose="020F0502020204030204" pitchFamily="34" charset="0"/>
                <a:cs typeface="Arial" panose="020B0604020202020204" pitchFamily="34" charset="0"/>
              </a:rPr>
              <a:t>The app should be able to generate accurate meal plans that meet the user's dietary requirements consistently. It should also be able to handle errors and exceptions gracefully. </a:t>
            </a:r>
            <a:endParaRPr lang="en-US" sz="1800"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u="sng" kern="100" dirty="0">
                <a:effectLst/>
                <a:latin typeface="+mj-lt"/>
                <a:ea typeface="Calibri" panose="020F0502020204030204" pitchFamily="34" charset="0"/>
                <a:cs typeface="Arial" panose="020B0604020202020204" pitchFamily="34" charset="0"/>
              </a:rPr>
              <a:t>Security: </a:t>
            </a:r>
            <a:r>
              <a:rPr lang="en-GB" sz="1800" kern="100" dirty="0">
                <a:effectLst/>
                <a:latin typeface="+mj-lt"/>
                <a:ea typeface="Calibri" panose="020F0502020204030204" pitchFamily="34" charset="0"/>
                <a:cs typeface="Arial" panose="020B0604020202020204" pitchFamily="34" charset="0"/>
              </a:rPr>
              <a:t>The app should protect user data, such as dietary preferences and health information, from unauthorized access and ensure that the data is stored securely. </a:t>
            </a:r>
            <a:endParaRPr lang="en-US" sz="1800"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u="sng" kern="100" dirty="0">
                <a:effectLst/>
                <a:latin typeface="+mj-lt"/>
                <a:ea typeface="Calibri" panose="020F0502020204030204" pitchFamily="34" charset="0"/>
                <a:cs typeface="Arial" panose="020B0604020202020204" pitchFamily="34" charset="0"/>
              </a:rPr>
              <a:t>Usability: </a:t>
            </a:r>
            <a:r>
              <a:rPr lang="en-GB" sz="1800" kern="100" dirty="0">
                <a:effectLst/>
                <a:latin typeface="+mj-lt"/>
                <a:ea typeface="Calibri" panose="020F0502020204030204" pitchFamily="34" charset="0"/>
                <a:cs typeface="Arial" panose="020B0604020202020204" pitchFamily="34" charset="0"/>
              </a:rPr>
              <a:t>The app should be easy to use and navigate, with a simple and intuitive interface. It should also be accessible to users with disabilities. </a:t>
            </a:r>
            <a:endParaRPr lang="en-US" sz="1800"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u="sng" kern="100" dirty="0">
                <a:effectLst/>
                <a:latin typeface="+mj-lt"/>
                <a:ea typeface="Calibri" panose="020F0502020204030204" pitchFamily="34" charset="0"/>
                <a:cs typeface="Arial" panose="020B0604020202020204" pitchFamily="34" charset="0"/>
              </a:rPr>
              <a:t>Scalability: </a:t>
            </a:r>
            <a:r>
              <a:rPr lang="en-GB" sz="1800" kern="100" dirty="0">
                <a:effectLst/>
                <a:latin typeface="+mj-lt"/>
                <a:ea typeface="Calibri" panose="020F0502020204030204" pitchFamily="34" charset="0"/>
                <a:cs typeface="Arial" panose="020B0604020202020204" pitchFamily="34" charset="0"/>
              </a:rPr>
              <a:t>The app should be able to handle an increasing number of users and data over time, without sacrificing performance or reliability. </a:t>
            </a:r>
            <a:endParaRPr lang="en-US" sz="1800" kern="100"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en-GB" sz="1800" u="sng" kern="100" dirty="0">
                <a:effectLst/>
                <a:latin typeface="+mj-lt"/>
                <a:ea typeface="Calibri" panose="020F0502020204030204" pitchFamily="34" charset="0"/>
                <a:cs typeface="Arial" panose="020B0604020202020204" pitchFamily="34" charset="0"/>
              </a:rPr>
              <a:t>Maintainability: </a:t>
            </a:r>
            <a:r>
              <a:rPr lang="en-GB" sz="1800" kern="100" dirty="0">
                <a:effectLst/>
                <a:latin typeface="+mj-lt"/>
                <a:ea typeface="Calibri" panose="020F0502020204030204" pitchFamily="34" charset="0"/>
                <a:cs typeface="Arial" panose="020B0604020202020204" pitchFamily="34" charset="0"/>
              </a:rPr>
              <a:t>The app should be easy to maintain and update, with clean and well-documented code. It should also be easy to troubleshoot and fix any issues that arise.</a:t>
            </a:r>
            <a:endParaRPr lang="en-US" sz="1800" kern="1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7476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41E2-9860-D460-E929-51684AC9E9E8}"/>
              </a:ext>
            </a:extLst>
          </p:cNvPr>
          <p:cNvSpPr>
            <a:spLocks noGrp="1"/>
          </p:cNvSpPr>
          <p:nvPr>
            <p:ph type="title"/>
          </p:nvPr>
        </p:nvSpPr>
        <p:spPr/>
        <p:txBody>
          <a:bodyPr>
            <a:normAutofit/>
          </a:bodyPr>
          <a:lstStyle/>
          <a:p>
            <a:r>
              <a:rPr lang="en-US" sz="4800" b="1" dirty="0">
                <a:ea typeface="Calibri" panose="020F0502020204030204" pitchFamily="34" charset="0"/>
                <a:cs typeface="Calibri" panose="020F0502020204030204" pitchFamily="34" charset="0"/>
              </a:rPr>
              <a:t>Project Members</a:t>
            </a:r>
          </a:p>
        </p:txBody>
      </p:sp>
      <p:sp>
        <p:nvSpPr>
          <p:cNvPr id="3" name="Content Placeholder 2">
            <a:extLst>
              <a:ext uri="{FF2B5EF4-FFF2-40B4-BE49-F238E27FC236}">
                <a16:creationId xmlns:a16="http://schemas.microsoft.com/office/drawing/2014/main" id="{BC8706E1-9049-09E5-5277-A10CA9939560}"/>
              </a:ext>
            </a:extLst>
          </p:cNvPr>
          <p:cNvSpPr>
            <a:spLocks noGrp="1"/>
          </p:cNvSpPr>
          <p:nvPr>
            <p:ph idx="1"/>
          </p:nvPr>
        </p:nvSpPr>
        <p:spPr>
          <a:xfrm>
            <a:off x="2589212" y="2133599"/>
            <a:ext cx="8915400" cy="4206815"/>
          </a:xfrm>
        </p:spPr>
        <p:txBody>
          <a:bodyPr>
            <a:normAutofit/>
          </a:bodyPr>
          <a:lstStyle/>
          <a:p>
            <a:r>
              <a:rPr lang="en-US" sz="2400" i="1" dirty="0"/>
              <a:t>Instructor: </a:t>
            </a:r>
            <a:r>
              <a:rPr lang="en-US" sz="2400" dirty="0"/>
              <a:t>Ensar Gül</a:t>
            </a:r>
          </a:p>
          <a:p>
            <a:endParaRPr lang="en-US" sz="2400" dirty="0"/>
          </a:p>
          <a:p>
            <a:r>
              <a:rPr lang="en-US" sz="2400" dirty="0"/>
              <a:t>Canberk Kızılkaya </a:t>
            </a:r>
            <a:r>
              <a:rPr lang="en-US" sz="2400" i="1" dirty="0"/>
              <a:t>(Scrum Master)</a:t>
            </a:r>
          </a:p>
          <a:p>
            <a:r>
              <a:rPr lang="en-US" sz="2400" dirty="0"/>
              <a:t>Emin Mert </a:t>
            </a:r>
            <a:r>
              <a:rPr lang="en-US" sz="2400" dirty="0" err="1"/>
              <a:t>Demirci</a:t>
            </a:r>
            <a:endParaRPr lang="en-US" sz="2400" dirty="0"/>
          </a:p>
          <a:p>
            <a:r>
              <a:rPr lang="en-US" sz="2400" dirty="0" err="1"/>
              <a:t>Aleyna</a:t>
            </a:r>
            <a:r>
              <a:rPr lang="en-US" sz="2400" dirty="0"/>
              <a:t> </a:t>
            </a:r>
            <a:r>
              <a:rPr lang="en-US" sz="2400" dirty="0" err="1"/>
              <a:t>Narin</a:t>
            </a:r>
            <a:endParaRPr lang="en-US" sz="2400" dirty="0"/>
          </a:p>
          <a:p>
            <a:r>
              <a:rPr lang="en-US" sz="2400" dirty="0"/>
              <a:t>Melisa </a:t>
            </a:r>
            <a:r>
              <a:rPr lang="en-US" sz="2400" dirty="0" err="1"/>
              <a:t>Işıtır</a:t>
            </a:r>
            <a:endParaRPr lang="en-US" sz="2400" dirty="0"/>
          </a:p>
          <a:p>
            <a:r>
              <a:rPr lang="en-US" sz="2400" dirty="0" err="1"/>
              <a:t>Tolga</a:t>
            </a:r>
            <a:r>
              <a:rPr lang="en-US" sz="2400" dirty="0"/>
              <a:t> </a:t>
            </a:r>
            <a:r>
              <a:rPr lang="en-US" sz="2400" dirty="0" err="1"/>
              <a:t>Koraş</a:t>
            </a:r>
            <a:endParaRPr lang="en-US" sz="2400" dirty="0"/>
          </a:p>
          <a:p>
            <a:r>
              <a:rPr lang="en-US" sz="2400" dirty="0"/>
              <a:t>Emre </a:t>
            </a:r>
            <a:r>
              <a:rPr lang="en-US" sz="2400" dirty="0" err="1"/>
              <a:t>Tezcan</a:t>
            </a:r>
            <a:endParaRPr lang="en-US" sz="2400" dirty="0"/>
          </a:p>
        </p:txBody>
      </p:sp>
      <p:pic>
        <p:nvPicPr>
          <p:cNvPr id="7" name="Picture 6">
            <a:extLst>
              <a:ext uri="{FF2B5EF4-FFF2-40B4-BE49-F238E27FC236}">
                <a16:creationId xmlns:a16="http://schemas.microsoft.com/office/drawing/2014/main" id="{653112FC-A91E-18F3-ACD1-2AF29B3E1E27}"/>
              </a:ext>
            </a:extLst>
          </p:cNvPr>
          <p:cNvPicPr>
            <a:picLocks noChangeAspect="1"/>
          </p:cNvPicPr>
          <p:nvPr/>
        </p:nvPicPr>
        <p:blipFill>
          <a:blip r:embed="rId2"/>
          <a:stretch>
            <a:fillRect/>
          </a:stretch>
        </p:blipFill>
        <p:spPr>
          <a:xfrm>
            <a:off x="8340499" y="2388754"/>
            <a:ext cx="3598511" cy="36965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6675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FC57-88A7-F811-4CF3-63CB09B7365B}"/>
              </a:ext>
            </a:extLst>
          </p:cNvPr>
          <p:cNvSpPr>
            <a:spLocks noGrp="1"/>
          </p:cNvSpPr>
          <p:nvPr>
            <p:ph type="title"/>
          </p:nvPr>
        </p:nvSpPr>
        <p:spPr/>
        <p:txBody>
          <a:bodyPr>
            <a:normAutofit/>
          </a:bodyPr>
          <a:lstStyle/>
          <a:p>
            <a:r>
              <a:rPr lang="en-US" sz="4800" b="1" dirty="0">
                <a:ea typeface="Calibri" panose="020F0502020204030204" pitchFamily="34" charset="0"/>
                <a:cs typeface="Calibri" panose="020F0502020204030204" pitchFamily="34" charset="0"/>
              </a:rPr>
              <a:t>Project Introduction</a:t>
            </a:r>
          </a:p>
        </p:txBody>
      </p:sp>
      <p:sp>
        <p:nvSpPr>
          <p:cNvPr id="3" name="Content Placeholder 2">
            <a:extLst>
              <a:ext uri="{FF2B5EF4-FFF2-40B4-BE49-F238E27FC236}">
                <a16:creationId xmlns:a16="http://schemas.microsoft.com/office/drawing/2014/main" id="{9E48BAFA-0535-D686-D22B-5AEC67C0A16C}"/>
              </a:ext>
            </a:extLst>
          </p:cNvPr>
          <p:cNvSpPr>
            <a:spLocks noGrp="1"/>
          </p:cNvSpPr>
          <p:nvPr>
            <p:ph idx="1"/>
          </p:nvPr>
        </p:nvSpPr>
        <p:spPr>
          <a:xfrm>
            <a:off x="2592925" y="1706419"/>
            <a:ext cx="8911687" cy="1921162"/>
          </a:xfrm>
        </p:spPr>
        <p:txBody>
          <a:bodyPr/>
          <a:lstStyle/>
          <a:p>
            <a:r>
              <a:rPr lang="en-US" dirty="0">
                <a:solidFill>
                  <a:srgbClr val="252525"/>
                </a:solidFill>
                <a:effectLst/>
              </a:rPr>
              <a:t>Our project is a calorie-based meal advisor done with </a:t>
            </a:r>
            <a:r>
              <a:rPr lang="en-US" b="1" dirty="0" err="1">
                <a:solidFill>
                  <a:srgbClr val="252525"/>
                </a:solidFill>
                <a:effectLst/>
              </a:rPr>
              <a:t>ChatGPT</a:t>
            </a:r>
            <a:r>
              <a:rPr lang="en-US" dirty="0">
                <a:solidFill>
                  <a:srgbClr val="252525"/>
                </a:solidFill>
                <a:effectLst/>
              </a:rPr>
              <a:t> technology. It has two options: one is where the user can get a specific meal recommendation where he can decide its total calories; the other one is where the user enters his information, and the program offers a meal plan according to his calorie needs.</a:t>
            </a:r>
          </a:p>
        </p:txBody>
      </p:sp>
      <p:pic>
        <p:nvPicPr>
          <p:cNvPr id="5" name="Picture 4">
            <a:extLst>
              <a:ext uri="{FF2B5EF4-FFF2-40B4-BE49-F238E27FC236}">
                <a16:creationId xmlns:a16="http://schemas.microsoft.com/office/drawing/2014/main" id="{111F6A81-056E-CB01-4972-A19AA5D7BA23}"/>
              </a:ext>
            </a:extLst>
          </p:cNvPr>
          <p:cNvPicPr>
            <a:picLocks noChangeAspect="1"/>
          </p:cNvPicPr>
          <p:nvPr/>
        </p:nvPicPr>
        <p:blipFill>
          <a:blip r:embed="rId2"/>
          <a:stretch>
            <a:fillRect/>
          </a:stretch>
        </p:blipFill>
        <p:spPr>
          <a:xfrm>
            <a:off x="3439282" y="3429000"/>
            <a:ext cx="5313435" cy="2572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326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28D9-F88B-CB10-22FE-EB21CA0EB1CE}"/>
              </a:ext>
            </a:extLst>
          </p:cNvPr>
          <p:cNvSpPr>
            <a:spLocks noGrp="1"/>
          </p:cNvSpPr>
          <p:nvPr>
            <p:ph type="title"/>
          </p:nvPr>
        </p:nvSpPr>
        <p:spPr/>
        <p:txBody>
          <a:bodyPr>
            <a:normAutofit/>
          </a:bodyPr>
          <a:lstStyle/>
          <a:p>
            <a:r>
              <a:rPr lang="en-US" sz="4400" b="1" dirty="0"/>
              <a:t>Used Technologies in the Project</a:t>
            </a:r>
          </a:p>
        </p:txBody>
      </p:sp>
      <p:sp>
        <p:nvSpPr>
          <p:cNvPr id="3" name="Content Placeholder 2">
            <a:extLst>
              <a:ext uri="{FF2B5EF4-FFF2-40B4-BE49-F238E27FC236}">
                <a16:creationId xmlns:a16="http://schemas.microsoft.com/office/drawing/2014/main" id="{F5F9FE86-8F9F-7F03-5501-19DA7CE3EAD3}"/>
              </a:ext>
            </a:extLst>
          </p:cNvPr>
          <p:cNvSpPr>
            <a:spLocks noGrp="1"/>
          </p:cNvSpPr>
          <p:nvPr>
            <p:ph idx="1"/>
          </p:nvPr>
        </p:nvSpPr>
        <p:spPr/>
        <p:txBody>
          <a:bodyPr>
            <a:normAutofit lnSpcReduction="10000"/>
          </a:bodyPr>
          <a:lstStyle/>
          <a:p>
            <a:r>
              <a:rPr lang="en-US" dirty="0" err="1"/>
              <a:t>ChatGPT</a:t>
            </a:r>
            <a:r>
              <a:rPr lang="en-US" dirty="0"/>
              <a:t> </a:t>
            </a:r>
          </a:p>
          <a:p>
            <a:r>
              <a:rPr lang="en-US" dirty="0"/>
              <a:t>Flask</a:t>
            </a:r>
          </a:p>
          <a:p>
            <a:r>
              <a:rPr lang="en-US" dirty="0"/>
              <a:t>HTML</a:t>
            </a:r>
          </a:p>
          <a:p>
            <a:r>
              <a:rPr lang="en-US" dirty="0"/>
              <a:t>CSS</a:t>
            </a:r>
          </a:p>
          <a:p>
            <a:r>
              <a:rPr lang="en-US" dirty="0"/>
              <a:t>JavaScript</a:t>
            </a:r>
          </a:p>
          <a:p>
            <a:r>
              <a:rPr lang="en-US" dirty="0"/>
              <a:t>Python</a:t>
            </a:r>
          </a:p>
          <a:p>
            <a:r>
              <a:rPr lang="en-US" dirty="0"/>
              <a:t>Visual Studio Code</a:t>
            </a:r>
          </a:p>
          <a:p>
            <a:r>
              <a:rPr lang="en-US" dirty="0"/>
              <a:t>GitHub</a:t>
            </a:r>
          </a:p>
          <a:p>
            <a:r>
              <a:rPr lang="en-US" dirty="0"/>
              <a:t>Trello</a:t>
            </a:r>
          </a:p>
          <a:p>
            <a:r>
              <a:rPr lang="en-US" dirty="0"/>
              <a:t>Discord</a:t>
            </a:r>
          </a:p>
        </p:txBody>
      </p:sp>
      <p:pic>
        <p:nvPicPr>
          <p:cNvPr id="1028" name="Picture 4" descr="upload.wikimedia.org/wikipedia/commons/thumb/0/...">
            <a:extLst>
              <a:ext uri="{FF2B5EF4-FFF2-40B4-BE49-F238E27FC236}">
                <a16:creationId xmlns:a16="http://schemas.microsoft.com/office/drawing/2014/main" id="{DAAE24D8-A973-2747-EF32-5E0825A42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637" y="2133600"/>
            <a:ext cx="251691" cy="2516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view of Flask, From a Django Developer">
            <a:extLst>
              <a:ext uri="{FF2B5EF4-FFF2-40B4-BE49-F238E27FC236}">
                <a16:creationId xmlns:a16="http://schemas.microsoft.com/office/drawing/2014/main" id="{E9F4BC85-A36F-7479-2047-845C1C4C1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561" y="2525182"/>
            <a:ext cx="327891" cy="2459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SS3 Logo PNG Transparent &amp; SVG Vector - Freebie Supply">
            <a:extLst>
              <a:ext uri="{FF2B5EF4-FFF2-40B4-BE49-F238E27FC236}">
                <a16:creationId xmlns:a16="http://schemas.microsoft.com/office/drawing/2014/main" id="{27AB0F31-2B7D-65E4-300D-93737E8EF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743" y="32480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1AEEB4-17F0-D984-A9C2-E959663BC1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8718" y="2875705"/>
            <a:ext cx="327892" cy="3278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16D1452-3998-4EA6-87E7-53D843556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8540" y="3666811"/>
            <a:ext cx="251691" cy="25169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C30DE78-F918-1175-3FC2-7ECC792CE7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6582" y="4035518"/>
            <a:ext cx="25205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DDD191E3-0752-7608-9DD1-7047C50508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061" y="4414983"/>
            <a:ext cx="270833" cy="27083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itHub Logos and Usage · GitHub">
            <a:extLst>
              <a:ext uri="{FF2B5EF4-FFF2-40B4-BE49-F238E27FC236}">
                <a16:creationId xmlns:a16="http://schemas.microsoft.com/office/drawing/2014/main" id="{5E3C5E4B-3A5A-42DD-EE87-0AC3A4BB57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4827" y="4763718"/>
            <a:ext cx="295564" cy="29556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rello Logo transparent PNG - StickPNG">
            <a:extLst>
              <a:ext uri="{FF2B5EF4-FFF2-40B4-BE49-F238E27FC236}">
                <a16:creationId xmlns:a16="http://schemas.microsoft.com/office/drawing/2014/main" id="{210D7575-8471-6DE1-6E9A-C021E703F9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23433" y="5170096"/>
            <a:ext cx="240145" cy="24014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iscord Logo Png - Free Transparent PNG Logos">
            <a:extLst>
              <a:ext uri="{FF2B5EF4-FFF2-40B4-BE49-F238E27FC236}">
                <a16:creationId xmlns:a16="http://schemas.microsoft.com/office/drawing/2014/main" id="{2C0BBFF0-BA36-E7AC-06F4-6554FDDD92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7452" y="5519955"/>
            <a:ext cx="348671" cy="34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52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6119-3B9E-BE0C-8DC7-A6D44EA59C30}"/>
              </a:ext>
            </a:extLst>
          </p:cNvPr>
          <p:cNvSpPr>
            <a:spLocks noGrp="1"/>
          </p:cNvSpPr>
          <p:nvPr>
            <p:ph type="title"/>
          </p:nvPr>
        </p:nvSpPr>
        <p:spPr/>
        <p:txBody>
          <a:bodyPr/>
          <a:lstStyle/>
          <a:p>
            <a:r>
              <a:rPr lang="en-US" b="1" dirty="0"/>
              <a:t>Project’s Design Documents</a:t>
            </a:r>
          </a:p>
        </p:txBody>
      </p:sp>
      <p:sp>
        <p:nvSpPr>
          <p:cNvPr id="3" name="Content Placeholder 2">
            <a:extLst>
              <a:ext uri="{FF2B5EF4-FFF2-40B4-BE49-F238E27FC236}">
                <a16:creationId xmlns:a16="http://schemas.microsoft.com/office/drawing/2014/main" id="{5A64A806-E3BC-04BD-DD39-84E3F33C2E28}"/>
              </a:ext>
            </a:extLst>
          </p:cNvPr>
          <p:cNvSpPr>
            <a:spLocks noGrp="1"/>
          </p:cNvSpPr>
          <p:nvPr>
            <p:ph idx="1"/>
          </p:nvPr>
        </p:nvSpPr>
        <p:spPr>
          <a:xfrm>
            <a:off x="1328468" y="4536804"/>
            <a:ext cx="4451230" cy="1863996"/>
          </a:xfrm>
        </p:spPr>
        <p:txBody>
          <a:bodyPr>
            <a:normAutofit/>
          </a:bodyPr>
          <a:lstStyle/>
          <a:p>
            <a:pPr marL="0" indent="0" algn="ctr">
              <a:buNone/>
            </a:pPr>
            <a:r>
              <a:rPr lang="en-US" sz="2400" i="1" u="sng" dirty="0">
                <a:solidFill>
                  <a:srgbClr val="FF0000"/>
                </a:solidFill>
              </a:rPr>
              <a:t>Figures:</a:t>
            </a:r>
            <a:r>
              <a:rPr lang="en-US" sz="2400" dirty="0"/>
              <a:t> Webpage’s Design Documents and Our Trello Design</a:t>
            </a:r>
          </a:p>
        </p:txBody>
      </p:sp>
      <p:pic>
        <p:nvPicPr>
          <p:cNvPr id="6" name="Resim 1">
            <a:extLst>
              <a:ext uri="{FF2B5EF4-FFF2-40B4-BE49-F238E27FC236}">
                <a16:creationId xmlns:a16="http://schemas.microsoft.com/office/drawing/2014/main" id="{2B9D5A1D-CC8C-2D58-572A-28DB126084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717" y="1684496"/>
            <a:ext cx="3465075" cy="2387572"/>
          </a:xfrm>
          <a:prstGeom prst="rect">
            <a:avLst/>
          </a:prstGeom>
          <a:noFill/>
          <a:ln>
            <a:solidFill>
              <a:schemeClr val="tx1"/>
            </a:solidFill>
          </a:ln>
        </p:spPr>
      </p:pic>
      <p:pic>
        <p:nvPicPr>
          <p:cNvPr id="8" name="Resim 2">
            <a:extLst>
              <a:ext uri="{FF2B5EF4-FFF2-40B4-BE49-F238E27FC236}">
                <a16:creationId xmlns:a16="http://schemas.microsoft.com/office/drawing/2014/main" id="{56E21CB4-5304-D2E5-5AD9-1E4BF8A1F4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5654" y="1684496"/>
            <a:ext cx="3354883" cy="2387572"/>
          </a:xfrm>
          <a:prstGeom prst="rect">
            <a:avLst/>
          </a:prstGeom>
          <a:noFill/>
          <a:ln>
            <a:solidFill>
              <a:schemeClr val="tx1"/>
            </a:solidFill>
          </a:ln>
        </p:spPr>
      </p:pic>
      <p:pic>
        <p:nvPicPr>
          <p:cNvPr id="9" name="Resim 3">
            <a:extLst>
              <a:ext uri="{FF2B5EF4-FFF2-40B4-BE49-F238E27FC236}">
                <a16:creationId xmlns:a16="http://schemas.microsoft.com/office/drawing/2014/main" id="{722ABA73-DF4D-55B6-BE46-3E0D2EB80A7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3399" y="1684496"/>
            <a:ext cx="3354950" cy="2387572"/>
          </a:xfrm>
          <a:prstGeom prst="rect">
            <a:avLst/>
          </a:prstGeom>
          <a:noFill/>
          <a:ln>
            <a:solidFill>
              <a:schemeClr val="tx1"/>
            </a:solidFill>
          </a:ln>
        </p:spPr>
      </p:pic>
      <p:pic>
        <p:nvPicPr>
          <p:cNvPr id="11" name="Picture 10">
            <a:extLst>
              <a:ext uri="{FF2B5EF4-FFF2-40B4-BE49-F238E27FC236}">
                <a16:creationId xmlns:a16="http://schemas.microsoft.com/office/drawing/2014/main" id="{6CB36DF7-1E46-E93F-7E22-1A5010501ECC}"/>
              </a:ext>
            </a:extLst>
          </p:cNvPr>
          <p:cNvPicPr>
            <a:picLocks noChangeAspect="1"/>
          </p:cNvPicPr>
          <p:nvPr/>
        </p:nvPicPr>
        <p:blipFill>
          <a:blip r:embed="rId5"/>
          <a:stretch>
            <a:fillRect/>
          </a:stretch>
        </p:blipFill>
        <p:spPr>
          <a:xfrm>
            <a:off x="6343725" y="4315702"/>
            <a:ext cx="4319347" cy="2298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2729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6119-3B9E-BE0C-8DC7-A6D44EA59C30}"/>
              </a:ext>
            </a:extLst>
          </p:cNvPr>
          <p:cNvSpPr>
            <a:spLocks noGrp="1"/>
          </p:cNvSpPr>
          <p:nvPr>
            <p:ph type="title"/>
          </p:nvPr>
        </p:nvSpPr>
        <p:spPr/>
        <p:txBody>
          <a:bodyPr/>
          <a:lstStyle/>
          <a:p>
            <a:r>
              <a:rPr lang="en-US" b="1" dirty="0"/>
              <a:t>Project’s Use Case Diagram</a:t>
            </a:r>
          </a:p>
        </p:txBody>
      </p:sp>
      <p:sp>
        <p:nvSpPr>
          <p:cNvPr id="3" name="Content Placeholder 2">
            <a:extLst>
              <a:ext uri="{FF2B5EF4-FFF2-40B4-BE49-F238E27FC236}">
                <a16:creationId xmlns:a16="http://schemas.microsoft.com/office/drawing/2014/main" id="{5A64A806-E3BC-04BD-DD39-84E3F33C2E28}"/>
              </a:ext>
            </a:extLst>
          </p:cNvPr>
          <p:cNvSpPr>
            <a:spLocks noGrp="1"/>
          </p:cNvSpPr>
          <p:nvPr>
            <p:ph idx="1"/>
          </p:nvPr>
        </p:nvSpPr>
        <p:spPr>
          <a:xfrm>
            <a:off x="2832697" y="5817694"/>
            <a:ext cx="6526606" cy="416196"/>
          </a:xfrm>
        </p:spPr>
        <p:txBody>
          <a:bodyPr/>
          <a:lstStyle/>
          <a:p>
            <a:pPr marL="0" indent="0" algn="ctr">
              <a:buNone/>
            </a:pPr>
            <a:r>
              <a:rPr lang="en-US" i="1" u="sng" dirty="0">
                <a:solidFill>
                  <a:srgbClr val="FF0000"/>
                </a:solidFill>
              </a:rPr>
              <a:t>Figure:</a:t>
            </a:r>
            <a:r>
              <a:rPr lang="en-US" dirty="0"/>
              <a:t> UML Use Case Diagram</a:t>
            </a:r>
          </a:p>
        </p:txBody>
      </p:sp>
      <p:pic>
        <p:nvPicPr>
          <p:cNvPr id="7" name="Picture 6">
            <a:extLst>
              <a:ext uri="{FF2B5EF4-FFF2-40B4-BE49-F238E27FC236}">
                <a16:creationId xmlns:a16="http://schemas.microsoft.com/office/drawing/2014/main" id="{BBC21624-B94F-C703-DD19-306469D31C61}"/>
              </a:ext>
            </a:extLst>
          </p:cNvPr>
          <p:cNvPicPr>
            <a:picLocks noChangeAspect="1"/>
          </p:cNvPicPr>
          <p:nvPr/>
        </p:nvPicPr>
        <p:blipFill>
          <a:blip r:embed="rId2"/>
          <a:stretch>
            <a:fillRect/>
          </a:stretch>
        </p:blipFill>
        <p:spPr>
          <a:xfrm>
            <a:off x="2832697" y="1488842"/>
            <a:ext cx="6526606" cy="4086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3178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6119-3B9E-BE0C-8DC7-A6D44EA59C30}"/>
              </a:ext>
            </a:extLst>
          </p:cNvPr>
          <p:cNvSpPr>
            <a:spLocks noGrp="1"/>
          </p:cNvSpPr>
          <p:nvPr>
            <p:ph type="title"/>
          </p:nvPr>
        </p:nvSpPr>
        <p:spPr>
          <a:xfrm>
            <a:off x="2592925" y="624110"/>
            <a:ext cx="8911687" cy="733635"/>
          </a:xfrm>
        </p:spPr>
        <p:txBody>
          <a:bodyPr/>
          <a:lstStyle/>
          <a:p>
            <a:r>
              <a:rPr lang="en-US" b="1" dirty="0"/>
              <a:t>Project’s Class Diagram</a:t>
            </a:r>
          </a:p>
        </p:txBody>
      </p:sp>
      <p:sp>
        <p:nvSpPr>
          <p:cNvPr id="3" name="Content Placeholder 2">
            <a:extLst>
              <a:ext uri="{FF2B5EF4-FFF2-40B4-BE49-F238E27FC236}">
                <a16:creationId xmlns:a16="http://schemas.microsoft.com/office/drawing/2014/main" id="{5A64A806-E3BC-04BD-DD39-84E3F33C2E28}"/>
              </a:ext>
            </a:extLst>
          </p:cNvPr>
          <p:cNvSpPr>
            <a:spLocks noGrp="1"/>
          </p:cNvSpPr>
          <p:nvPr>
            <p:ph idx="1"/>
          </p:nvPr>
        </p:nvSpPr>
        <p:spPr>
          <a:xfrm>
            <a:off x="2832697" y="5817694"/>
            <a:ext cx="6526606" cy="416196"/>
          </a:xfrm>
        </p:spPr>
        <p:txBody>
          <a:bodyPr/>
          <a:lstStyle/>
          <a:p>
            <a:pPr marL="0" indent="0" algn="ctr">
              <a:buNone/>
            </a:pPr>
            <a:r>
              <a:rPr lang="en-US" i="1" u="sng" dirty="0">
                <a:solidFill>
                  <a:srgbClr val="FF0000"/>
                </a:solidFill>
              </a:rPr>
              <a:t>Figure:</a:t>
            </a:r>
            <a:r>
              <a:rPr lang="en-US" dirty="0"/>
              <a:t> UML Class Diagram</a:t>
            </a:r>
          </a:p>
        </p:txBody>
      </p:sp>
      <p:pic>
        <p:nvPicPr>
          <p:cNvPr id="5" name="Picture 4">
            <a:extLst>
              <a:ext uri="{FF2B5EF4-FFF2-40B4-BE49-F238E27FC236}">
                <a16:creationId xmlns:a16="http://schemas.microsoft.com/office/drawing/2014/main" id="{D8CCBCB5-D76D-D51A-9710-B83BA51EC51A}"/>
              </a:ext>
            </a:extLst>
          </p:cNvPr>
          <p:cNvPicPr>
            <a:picLocks noChangeAspect="1"/>
          </p:cNvPicPr>
          <p:nvPr/>
        </p:nvPicPr>
        <p:blipFill>
          <a:blip r:embed="rId2"/>
          <a:stretch>
            <a:fillRect/>
          </a:stretch>
        </p:blipFill>
        <p:spPr>
          <a:xfrm>
            <a:off x="3385637" y="1429460"/>
            <a:ext cx="5420725" cy="4245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632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6119-3B9E-BE0C-8DC7-A6D44EA59C30}"/>
              </a:ext>
            </a:extLst>
          </p:cNvPr>
          <p:cNvSpPr>
            <a:spLocks noGrp="1"/>
          </p:cNvSpPr>
          <p:nvPr>
            <p:ph type="title"/>
          </p:nvPr>
        </p:nvSpPr>
        <p:spPr>
          <a:xfrm>
            <a:off x="2592925" y="624110"/>
            <a:ext cx="8911687" cy="733635"/>
          </a:xfrm>
        </p:spPr>
        <p:txBody>
          <a:bodyPr/>
          <a:lstStyle/>
          <a:p>
            <a:r>
              <a:rPr lang="en-US" b="1" dirty="0"/>
              <a:t>Working as a Group in the Project</a:t>
            </a:r>
          </a:p>
        </p:txBody>
      </p:sp>
      <p:sp>
        <p:nvSpPr>
          <p:cNvPr id="3" name="Content Placeholder 2">
            <a:extLst>
              <a:ext uri="{FF2B5EF4-FFF2-40B4-BE49-F238E27FC236}">
                <a16:creationId xmlns:a16="http://schemas.microsoft.com/office/drawing/2014/main" id="{5A64A806-E3BC-04BD-DD39-84E3F33C2E28}"/>
              </a:ext>
            </a:extLst>
          </p:cNvPr>
          <p:cNvSpPr>
            <a:spLocks noGrp="1"/>
          </p:cNvSpPr>
          <p:nvPr>
            <p:ph idx="1"/>
          </p:nvPr>
        </p:nvSpPr>
        <p:spPr>
          <a:xfrm>
            <a:off x="2592924" y="5937767"/>
            <a:ext cx="7989412" cy="416196"/>
          </a:xfrm>
        </p:spPr>
        <p:txBody>
          <a:bodyPr/>
          <a:lstStyle/>
          <a:p>
            <a:pPr marL="0" indent="0" algn="ctr">
              <a:buNone/>
            </a:pPr>
            <a:r>
              <a:rPr lang="en-US" i="1" u="sng" dirty="0">
                <a:solidFill>
                  <a:srgbClr val="FF0000"/>
                </a:solidFill>
              </a:rPr>
              <a:t>Figure:</a:t>
            </a:r>
            <a:r>
              <a:rPr lang="en-US" dirty="0"/>
              <a:t> Each group member’s tasks week by week.</a:t>
            </a:r>
          </a:p>
        </p:txBody>
      </p:sp>
      <p:pic>
        <p:nvPicPr>
          <p:cNvPr id="4" name="Resim 5">
            <a:extLst>
              <a:ext uri="{FF2B5EF4-FFF2-40B4-BE49-F238E27FC236}">
                <a16:creationId xmlns:a16="http://schemas.microsoft.com/office/drawing/2014/main" id="{DEA67C80-6A75-184C-80D2-203093C0D1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2924" y="1357745"/>
            <a:ext cx="7989413" cy="4445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9109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6119-3B9E-BE0C-8DC7-A6D44EA59C30}"/>
              </a:ext>
            </a:extLst>
          </p:cNvPr>
          <p:cNvSpPr>
            <a:spLocks noGrp="1"/>
          </p:cNvSpPr>
          <p:nvPr>
            <p:ph type="title"/>
          </p:nvPr>
        </p:nvSpPr>
        <p:spPr>
          <a:xfrm>
            <a:off x="2592925" y="624110"/>
            <a:ext cx="8911687" cy="733635"/>
          </a:xfrm>
        </p:spPr>
        <p:txBody>
          <a:bodyPr/>
          <a:lstStyle/>
          <a:p>
            <a:r>
              <a:rPr lang="en-US" b="1" dirty="0"/>
              <a:t>Project’s Source Code</a:t>
            </a:r>
          </a:p>
        </p:txBody>
      </p:sp>
      <p:sp>
        <p:nvSpPr>
          <p:cNvPr id="3" name="Content Placeholder 2">
            <a:extLst>
              <a:ext uri="{FF2B5EF4-FFF2-40B4-BE49-F238E27FC236}">
                <a16:creationId xmlns:a16="http://schemas.microsoft.com/office/drawing/2014/main" id="{5A64A806-E3BC-04BD-DD39-84E3F33C2E28}"/>
              </a:ext>
            </a:extLst>
          </p:cNvPr>
          <p:cNvSpPr>
            <a:spLocks noGrp="1"/>
          </p:cNvSpPr>
          <p:nvPr>
            <p:ph idx="1"/>
          </p:nvPr>
        </p:nvSpPr>
        <p:spPr>
          <a:xfrm>
            <a:off x="2592925" y="6025792"/>
            <a:ext cx="7989412" cy="416196"/>
          </a:xfrm>
        </p:spPr>
        <p:txBody>
          <a:bodyPr>
            <a:normAutofit fontScale="70000" lnSpcReduction="20000"/>
          </a:bodyPr>
          <a:lstStyle/>
          <a:p>
            <a:pPr marL="0" indent="0" algn="ctr">
              <a:buNone/>
            </a:pPr>
            <a:r>
              <a:rPr lang="en-US" i="1" u="sng" dirty="0">
                <a:solidFill>
                  <a:srgbClr val="FF0000"/>
                </a:solidFill>
              </a:rPr>
              <a:t>Figure:</a:t>
            </a:r>
            <a:r>
              <a:rPr lang="en-US" dirty="0"/>
              <a:t> An example part of our Python code. Full code can be found in: https://github.com/LogitheInsane/se-403-spring-22-team-1</a:t>
            </a:r>
          </a:p>
        </p:txBody>
      </p:sp>
      <p:pic>
        <p:nvPicPr>
          <p:cNvPr id="6" name="Picture 5">
            <a:extLst>
              <a:ext uri="{FF2B5EF4-FFF2-40B4-BE49-F238E27FC236}">
                <a16:creationId xmlns:a16="http://schemas.microsoft.com/office/drawing/2014/main" id="{F72E7967-81F5-1051-E844-293B5D12631D}"/>
              </a:ext>
            </a:extLst>
          </p:cNvPr>
          <p:cNvPicPr>
            <a:picLocks noChangeAspect="1"/>
          </p:cNvPicPr>
          <p:nvPr/>
        </p:nvPicPr>
        <p:blipFill>
          <a:blip r:embed="rId2"/>
          <a:stretch>
            <a:fillRect/>
          </a:stretch>
        </p:blipFill>
        <p:spPr>
          <a:xfrm>
            <a:off x="4413503" y="1419553"/>
            <a:ext cx="3751444" cy="44345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624127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Ion</Template>
  <TotalTime>216</TotalTime>
  <Words>506</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Century Gothic</vt:lpstr>
      <vt:lpstr>Open Sans</vt:lpstr>
      <vt:lpstr>Wingdings 3</vt:lpstr>
      <vt:lpstr>Wisp</vt:lpstr>
      <vt:lpstr>Calorie-Based Meal Advisor</vt:lpstr>
      <vt:lpstr>Project Members</vt:lpstr>
      <vt:lpstr>Project Introduction</vt:lpstr>
      <vt:lpstr>Used Technologies in the Project</vt:lpstr>
      <vt:lpstr>Project’s Design Documents</vt:lpstr>
      <vt:lpstr>Project’s Use Case Diagram</vt:lpstr>
      <vt:lpstr>Project’s Class Diagram</vt:lpstr>
      <vt:lpstr>Working as a Group in the Project</vt:lpstr>
      <vt:lpstr>Project’s Source Code</vt:lpstr>
      <vt:lpstr>Project’s Functional and Non-Functional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Calorie-Based Meal Advisor</dc:title>
  <dc:creator>Canberk Kızılkaya</dc:creator>
  <cp:lastModifiedBy>Canberk Kızılkaya</cp:lastModifiedBy>
  <cp:revision>54</cp:revision>
  <dcterms:created xsi:type="dcterms:W3CDTF">2023-05-23T18:35:51Z</dcterms:created>
  <dcterms:modified xsi:type="dcterms:W3CDTF">2023-05-27T21:57:53Z</dcterms:modified>
</cp:coreProperties>
</file>